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91" r:id="rId33"/>
    <p:sldId id="286" r:id="rId34"/>
    <p:sldId id="294" r:id="rId35"/>
    <p:sldId id="288" r:id="rId36"/>
    <p:sldId id="293" r:id="rId37"/>
    <p:sldId id="289" r:id="rId38"/>
    <p:sldId id="290" r:id="rId39"/>
    <p:sldId id="292" r:id="rId40"/>
  </p:sldIdLst>
  <p:sldSz cx="9144000" cy="5143500" type="screen16x9"/>
  <p:notesSz cx="7315200" cy="9601200"/>
  <p:embeddedFontLs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Oswald" panose="00000500000000000000" pitchFamily="2" charset="0"/>
      <p:regular r:id="rId46"/>
      <p:bold r:id="rId47"/>
    </p:embeddedFont>
    <p:embeddedFont>
      <p:font typeface="Playfair Display" panose="00000500000000000000" pitchFamily="2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Condensed" panose="02000000000000000000" pitchFamily="2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27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Cow's Life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E94-4D26-8FD9-AB718897725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E94-4D26-8FD9-AB718897725B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E94-4D26-8FD9-AB718897725B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CE94-4D26-8FD9-AB718897725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E94-4D26-8FD9-AB718897725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CE94-4D26-8FD9-AB718897725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E94-4D26-8FD9-AB718897725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CE94-4D26-8FD9-AB718897725B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Eating</c:v>
                </c:pt>
                <c:pt idx="1">
                  <c:v>Resting</c:v>
                </c:pt>
                <c:pt idx="2">
                  <c:v>Playing</c:v>
                </c:pt>
                <c:pt idx="3">
                  <c:v>Bathing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13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94-4D26-8FD9-AB718897725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04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ad724843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ad7248438_0_16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ad724843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ad7248438_0_37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ad724843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ad7248438_0_15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/>
              <a:t>Omniscience vs special throne.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ad7248438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ad7248438_0_26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ad7248438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ad7248438_0_2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ad7248438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ad7248438_0_39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ad7248438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ad7248438_0_2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ad7248438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ad7248438_0_24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ad7248438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ad7248438_0_28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ad7248438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ad7248438_0_34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ad724843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ad7248438_0_6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ad7248438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ad7248438_0_40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ad6f903f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ad6f903fa_1_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ad7248438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ad7248438_0_35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ad7248438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ad7248438_0_42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ad7248438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ad7248438_0_43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52d9ab9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52d9ab94_0_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c52d9ab9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c52d9ab94_0_7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c52d9ab9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c52d9ab94_0_3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c52d9ab9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9c52d9ab94_0_5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c52d9ab9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9c52d9ab94_0_8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ad724843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ad7248438_0_9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c52d9ab9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c52d9ab94_0_9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ad6f903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ad6f903fa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ad724843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ad7248438_0_4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"/>
              <a:t>Staff room, principal’s room</a:t>
            </a:r>
            <a:endParaRPr/>
          </a:p>
          <a:p>
            <a:pPr marL="0" indent="0">
              <a:buNone/>
            </a:pPr>
            <a:r>
              <a:rPr lang="en"/>
              <a:t>You’re not meant to go there.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ad724843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ad7248438_0_5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ad724843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ad7248438_0_1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ad724843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ad7248438_0_1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ad72484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ad7248438_0_14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  <a:latin typeface="Roboto Condensed" panose="020B0604020202020204" pitchFamily="2" charset="0"/>
                <a:ea typeface="Roboto Condensed" panose="020B0604020202020204" pitchFamily="2" charset="0"/>
                <a:cs typeface="Roboto Condensed" panose="020B0604020202020204" pitchFamily="2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9vn5UvsHvM&amp;ab_channel=BibleProjec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 to the Promised Land 1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524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God meet with Israel?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2"/>
          <p:cNvGrpSpPr/>
          <p:nvPr/>
        </p:nvGrpSpPr>
        <p:grpSpPr>
          <a:xfrm>
            <a:off x="4238606" y="96596"/>
            <a:ext cx="1137448" cy="1137448"/>
            <a:chOff x="1492350" y="2571750"/>
            <a:chExt cx="1952700" cy="1952700"/>
          </a:xfrm>
        </p:grpSpPr>
        <p:sp>
          <p:nvSpPr>
            <p:cNvPr id="152" name="Google Shape;152;p22"/>
            <p:cNvSpPr/>
            <p:nvPr/>
          </p:nvSpPr>
          <p:spPr>
            <a:xfrm>
              <a:off x="1492350" y="2571750"/>
              <a:ext cx="1952700" cy="19527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3" name="Google Shape;15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9325" y="2831325"/>
              <a:ext cx="1318749" cy="1318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“Tabernacle” Holy Place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429550" y="1111550"/>
            <a:ext cx="4576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u="sng"/>
              <a:t>The Holy of Holies was hidden by a thick curtain </a:t>
            </a:r>
            <a:br>
              <a:rPr lang="en"/>
            </a:br>
            <a:r>
              <a:rPr lang="en"/>
              <a:t>Not just anyone could enter God’s presence.</a:t>
            </a:r>
            <a:br>
              <a:rPr lang="en"/>
            </a:br>
            <a:r>
              <a:rPr lang="en"/>
              <a:t>High Priest can only enter once a year after being super ceremonially clean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50" y="2195675"/>
            <a:ext cx="4576349" cy="26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5997525" y="1806450"/>
            <a:ext cx="2511900" cy="19671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6504456" y="2062623"/>
            <a:ext cx="1763100" cy="14835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7043804" y="2308628"/>
            <a:ext cx="1020600" cy="102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7091111" y="2662138"/>
            <a:ext cx="8694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YHWH</a:t>
            </a:r>
            <a:endParaRPr sz="17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61" name="Google Shape;161;p22"/>
          <p:cNvGrpSpPr/>
          <p:nvPr/>
        </p:nvGrpSpPr>
        <p:grpSpPr>
          <a:xfrm>
            <a:off x="5997470" y="2980525"/>
            <a:ext cx="594580" cy="594580"/>
            <a:chOff x="4721875" y="3064875"/>
            <a:chExt cx="1894775" cy="1894775"/>
          </a:xfrm>
        </p:grpSpPr>
        <p:pic>
          <p:nvPicPr>
            <p:cNvPr id="162" name="Google Shape;1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2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4238606" y="96596"/>
            <a:ext cx="1137448" cy="1137448"/>
            <a:chOff x="1492350" y="2571750"/>
            <a:chExt cx="1952700" cy="1952700"/>
          </a:xfrm>
        </p:grpSpPr>
        <p:sp>
          <p:nvSpPr>
            <p:cNvPr id="170" name="Google Shape;170;p23"/>
            <p:cNvSpPr/>
            <p:nvPr/>
          </p:nvSpPr>
          <p:spPr>
            <a:xfrm>
              <a:off x="1492350" y="2571750"/>
              <a:ext cx="1952700" cy="19527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1" name="Google Shape;17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9325" y="2831325"/>
              <a:ext cx="1318749" cy="1318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“Tabernacle” Holy Place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429550" y="1111550"/>
            <a:ext cx="4576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u="sng"/>
              <a:t>The Holy of Holies was hidden by a thick curtain </a:t>
            </a:r>
            <a:br>
              <a:rPr lang="en"/>
            </a:br>
            <a:r>
              <a:rPr lang="en"/>
              <a:t>Not just anyone could enter God’s presence.</a:t>
            </a:r>
            <a:br>
              <a:rPr lang="en"/>
            </a:br>
            <a:r>
              <a:rPr lang="en"/>
              <a:t>High Priest can only enter once a year after being super ceremonially clean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525" y="249575"/>
            <a:ext cx="3392775" cy="27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550" y="2195675"/>
            <a:ext cx="4576349" cy="26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/>
          <p:nvPr/>
        </p:nvSpPr>
        <p:spPr>
          <a:xfrm>
            <a:off x="5453675" y="3471875"/>
            <a:ext cx="3295200" cy="1137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5844025" y="3720050"/>
            <a:ext cx="1481100" cy="641100"/>
          </a:xfrm>
          <a:prstGeom prst="rect">
            <a:avLst/>
          </a:prstGeom>
          <a:solidFill>
            <a:srgbClr val="ED9BC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5844024" y="3720050"/>
            <a:ext cx="734700" cy="641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YHWH</a:t>
            </a:r>
            <a:br>
              <a:rPr lang="en"/>
            </a:br>
            <a:r>
              <a:rPr lang="en"/>
              <a:t>+ High</a:t>
            </a:r>
            <a:br>
              <a:rPr lang="en"/>
            </a:br>
            <a:r>
              <a:rPr lang="en"/>
              <a:t>Priest</a:t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8702825" y="3743575"/>
            <a:ext cx="129600" cy="64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6590425" y="3867800"/>
            <a:ext cx="734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Priests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7445175" y="3743575"/>
            <a:ext cx="1137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Clean</a:t>
            </a:r>
            <a:b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Israelites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5376050" y="3045050"/>
            <a:ext cx="3585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Unclean + non-Israelites waited outside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4"/>
          <p:cNvGrpSpPr/>
          <p:nvPr/>
        </p:nvGrpSpPr>
        <p:grpSpPr>
          <a:xfrm>
            <a:off x="4208331" y="96596"/>
            <a:ext cx="1137448" cy="1137448"/>
            <a:chOff x="1492350" y="2571750"/>
            <a:chExt cx="1952700" cy="1952700"/>
          </a:xfrm>
        </p:grpSpPr>
        <p:sp>
          <p:nvSpPr>
            <p:cNvPr id="188" name="Google Shape;188;p24"/>
            <p:cNvSpPr/>
            <p:nvPr/>
          </p:nvSpPr>
          <p:spPr>
            <a:xfrm>
              <a:off x="1492350" y="2571750"/>
              <a:ext cx="1952700" cy="1952700"/>
            </a:xfrm>
            <a:prstGeom prst="ellipse">
              <a:avLst/>
            </a:prstGeom>
            <a:solidFill>
              <a:schemeClr val="accent5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" name="Google Shape;1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9325" y="2831325"/>
              <a:ext cx="1318749" cy="1318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“Tabernacle” God’s Throne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311700" y="1111550"/>
            <a:ext cx="41088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It was fit for the King</a:t>
            </a:r>
            <a:br>
              <a:rPr lang="en" b="1"/>
            </a:br>
            <a:r>
              <a:rPr lang="en"/>
              <a:t>Ark of the Covenant - God’s Throne from which he lived with Israel in a special way.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After God’s presence filled the ark, anyone who touched the ark was struck dead on the spot.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700" y="2675100"/>
            <a:ext cx="3026776" cy="22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7000" y="261050"/>
            <a:ext cx="2895614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7000" y="2724300"/>
            <a:ext cx="28956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5249400" y="2285400"/>
            <a:ext cx="30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Everything was covered in GOLD!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09" name="Google Shape;209;p25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210" name="Google Shape;21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5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26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223" name="Google Shape;22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6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6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2147950" y="2135400"/>
            <a:ext cx="34245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Why do we want to approach God?</a:t>
            </a:r>
            <a:endParaRPr sz="28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27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240" name="Google Shape;24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7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7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2147950" y="2135400"/>
            <a:ext cx="34245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Why do we want to approach God?</a:t>
            </a:r>
            <a:endParaRPr sz="28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325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12700" y="1658100"/>
            <a:ext cx="31344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we could remove our sin...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1399617" y="3972275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Purified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8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263" name="Google Shape;26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28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8"/>
          <p:cNvSpPr/>
          <p:nvPr/>
        </p:nvSpPr>
        <p:spPr>
          <a:xfrm>
            <a:off x="2028850" y="3086652"/>
            <a:ext cx="341752" cy="423029"/>
          </a:xfrm>
          <a:custGeom>
            <a:avLst/>
            <a:gdLst/>
            <a:ahLst/>
            <a:cxnLst/>
            <a:rect l="l" t="t" r="r" b="b"/>
            <a:pathLst>
              <a:path w="39327" h="48680" extrusionOk="0">
                <a:moveTo>
                  <a:pt x="16074" y="0"/>
                </a:moveTo>
                <a:lnTo>
                  <a:pt x="16074" y="16992"/>
                </a:lnTo>
                <a:lnTo>
                  <a:pt x="0" y="16992"/>
                </a:lnTo>
                <a:lnTo>
                  <a:pt x="0" y="22503"/>
                </a:lnTo>
                <a:lnTo>
                  <a:pt x="16992" y="22503"/>
                </a:lnTo>
                <a:lnTo>
                  <a:pt x="16992" y="48680"/>
                </a:lnTo>
                <a:lnTo>
                  <a:pt x="23421" y="48680"/>
                </a:lnTo>
                <a:lnTo>
                  <a:pt x="23421" y="22503"/>
                </a:lnTo>
                <a:lnTo>
                  <a:pt x="37658" y="22503"/>
                </a:lnTo>
                <a:lnTo>
                  <a:pt x="39327" y="16275"/>
                </a:lnTo>
                <a:lnTo>
                  <a:pt x="23421" y="16275"/>
                </a:lnTo>
                <a:lnTo>
                  <a:pt x="23421" y="46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" name="Google Shape;267;p28"/>
          <p:cNvSpPr/>
          <p:nvPr/>
        </p:nvSpPr>
        <p:spPr>
          <a:xfrm>
            <a:off x="1459650" y="3098025"/>
            <a:ext cx="387300" cy="42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9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150" y="1338213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12700" y="1658100"/>
            <a:ext cx="31344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we could remove our sin…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Playfair Display"/>
                <a:ea typeface="Playfair Display"/>
                <a:cs typeface="Playfair Display"/>
                <a:sym typeface="Playfair Display"/>
              </a:rPr>
              <a:t>We could approach God!</a:t>
            </a:r>
            <a:endParaRPr sz="28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4283617" y="30538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Purified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2996750" y="2242920"/>
            <a:ext cx="1882875" cy="1060125"/>
          </a:xfrm>
          <a:custGeom>
            <a:avLst/>
            <a:gdLst/>
            <a:ahLst/>
            <a:cxnLst/>
            <a:rect l="l" t="t" r="r" b="b"/>
            <a:pathLst>
              <a:path w="75315" h="42405" extrusionOk="0">
                <a:moveTo>
                  <a:pt x="0" y="42405"/>
                </a:moveTo>
                <a:cubicBezTo>
                  <a:pt x="17362" y="39246"/>
                  <a:pt x="24001" y="16255"/>
                  <a:pt x="38117" y="5666"/>
                </a:cubicBezTo>
                <a:cubicBezTo>
                  <a:pt x="48127" y="-1843"/>
                  <a:pt x="62802" y="614"/>
                  <a:pt x="75315" y="614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283" name="Google Shape;283;p29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284" name="Google Shape;284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29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29"/>
          <p:cNvSpPr/>
          <p:nvPr/>
        </p:nvSpPr>
        <p:spPr>
          <a:xfrm>
            <a:off x="5256662" y="2163214"/>
            <a:ext cx="341752" cy="423029"/>
          </a:xfrm>
          <a:custGeom>
            <a:avLst/>
            <a:gdLst/>
            <a:ahLst/>
            <a:cxnLst/>
            <a:rect l="l" t="t" r="r" b="b"/>
            <a:pathLst>
              <a:path w="39327" h="48680" extrusionOk="0">
                <a:moveTo>
                  <a:pt x="16074" y="0"/>
                </a:moveTo>
                <a:lnTo>
                  <a:pt x="16074" y="16992"/>
                </a:lnTo>
                <a:lnTo>
                  <a:pt x="0" y="16992"/>
                </a:lnTo>
                <a:lnTo>
                  <a:pt x="0" y="22503"/>
                </a:lnTo>
                <a:lnTo>
                  <a:pt x="16992" y="22503"/>
                </a:lnTo>
                <a:lnTo>
                  <a:pt x="16992" y="48680"/>
                </a:lnTo>
                <a:lnTo>
                  <a:pt x="23421" y="48680"/>
                </a:lnTo>
                <a:lnTo>
                  <a:pt x="23421" y="22503"/>
                </a:lnTo>
                <a:lnTo>
                  <a:pt x="37658" y="22503"/>
                </a:lnTo>
                <a:lnTo>
                  <a:pt x="39327" y="16275"/>
                </a:lnTo>
                <a:lnTo>
                  <a:pt x="23421" y="16275"/>
                </a:lnTo>
                <a:lnTo>
                  <a:pt x="23421" y="46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150" y="1338213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12700" y="1658100"/>
            <a:ext cx="31344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we could remove our sin…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Playfair Display"/>
                <a:ea typeface="Playfair Display"/>
                <a:cs typeface="Playfair Display"/>
                <a:sym typeface="Playfair Display"/>
              </a:rPr>
              <a:t>We could approach God!</a:t>
            </a:r>
            <a:endParaRPr sz="28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4208092" y="30538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Purified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Living Full Lives!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0" name="Google Shape;300;p30"/>
          <p:cNvSpPr txBox="1">
            <a:spLocks noGrp="1"/>
          </p:cNvSpPr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02" name="Google Shape;302;p30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303" name="Google Shape;30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0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0"/>
          <p:cNvSpPr/>
          <p:nvPr/>
        </p:nvSpPr>
        <p:spPr>
          <a:xfrm>
            <a:off x="5256662" y="2163214"/>
            <a:ext cx="341752" cy="423029"/>
          </a:xfrm>
          <a:custGeom>
            <a:avLst/>
            <a:gdLst/>
            <a:ahLst/>
            <a:cxnLst/>
            <a:rect l="l" t="t" r="r" b="b"/>
            <a:pathLst>
              <a:path w="39327" h="48680" extrusionOk="0">
                <a:moveTo>
                  <a:pt x="16074" y="0"/>
                </a:moveTo>
                <a:lnTo>
                  <a:pt x="16074" y="16992"/>
                </a:lnTo>
                <a:lnTo>
                  <a:pt x="0" y="16992"/>
                </a:lnTo>
                <a:lnTo>
                  <a:pt x="0" y="22503"/>
                </a:lnTo>
                <a:lnTo>
                  <a:pt x="16992" y="22503"/>
                </a:lnTo>
                <a:lnTo>
                  <a:pt x="16992" y="48680"/>
                </a:lnTo>
                <a:lnTo>
                  <a:pt x="23421" y="48680"/>
                </a:lnTo>
                <a:lnTo>
                  <a:pt x="23421" y="22503"/>
                </a:lnTo>
                <a:lnTo>
                  <a:pt x="37658" y="22503"/>
                </a:lnTo>
                <a:lnTo>
                  <a:pt x="39327" y="16275"/>
                </a:lnTo>
                <a:lnTo>
                  <a:pt x="23421" y="16275"/>
                </a:lnTo>
                <a:lnTo>
                  <a:pt x="23421" y="46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" name="Google Shape;307;p30"/>
          <p:cNvSpPr txBox="1"/>
          <p:nvPr/>
        </p:nvSpPr>
        <p:spPr>
          <a:xfrm>
            <a:off x="4627438" y="2039100"/>
            <a:ext cx="16002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</a:t>
            </a:r>
            <a:r>
              <a:rPr lang="en" i="1"/>
              <a:t>way </a:t>
            </a:r>
            <a:r>
              <a:rPr lang="en"/>
              <a:t>to Holy God is GOD’S WAY</a:t>
            </a:r>
            <a:endParaRPr/>
          </a:p>
        </p:txBody>
      </p:sp>
      <p:sp>
        <p:nvSpPr>
          <p:cNvPr id="313" name="Google Shape;313;p31"/>
          <p:cNvSpPr txBox="1"/>
          <p:nvPr/>
        </p:nvSpPr>
        <p:spPr>
          <a:xfrm>
            <a:off x="185800" y="1125150"/>
            <a:ext cx="42144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>
                <a:latin typeface="Playfair Display"/>
                <a:ea typeface="Playfair Display"/>
                <a:cs typeface="Playfair Display"/>
                <a:sym typeface="Playfair Display"/>
              </a:rPr>
              <a:t>Everything else:</a:t>
            </a:r>
            <a:endParaRPr sz="2500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LOVE if you perform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PEACE...for now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MEANING until you find someone better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JOY until you check IG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50" y="1910050"/>
            <a:ext cx="2458449" cy="12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500" y="2967073"/>
            <a:ext cx="1828450" cy="157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0118" y="1216825"/>
            <a:ext cx="1475475" cy="177057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STORY so far...can you name each event?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7581" y="2967075"/>
            <a:ext cx="1475486" cy="16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6300" y="1162825"/>
            <a:ext cx="2534350" cy="190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7313" y="2806237"/>
            <a:ext cx="1577399" cy="19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6525" y="1588809"/>
            <a:ext cx="1828451" cy="1694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</a:t>
            </a:r>
            <a:r>
              <a:rPr lang="en" i="1"/>
              <a:t>way </a:t>
            </a:r>
            <a:r>
              <a:rPr lang="en"/>
              <a:t>to Holy God is GOD’S WAY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3994100" y="1125150"/>
            <a:ext cx="49944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>
                <a:latin typeface="Playfair Display"/>
                <a:ea typeface="Playfair Display"/>
                <a:cs typeface="Playfair Display"/>
                <a:sym typeface="Playfair Display"/>
              </a:rPr>
              <a:t>Through Jesus:</a:t>
            </a:r>
            <a:endParaRPr sz="2500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LOVE you can’t lose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PEACE that death cannot steal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MEANING that will satisfy forever</a:t>
            </a:r>
            <a:endParaRPr sz="2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JOY at always being with the one you love</a:t>
            </a:r>
            <a:endParaRPr sz="2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BEAUTY that you’ll never get bored of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...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KINDNESS JUSTICE | MEANING | FULL LIFE | </a:t>
            </a:r>
            <a:b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PEACE with GOD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185800" y="1125150"/>
            <a:ext cx="42144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Everything else:</a:t>
            </a:r>
            <a:endParaRPr sz="2500" i="1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LOVE if you perform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PEACE...for now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MEANING until you find someone better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JOY until you check IG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for Today</a:t>
            </a:r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Old Testament, God lived with his people, but he was too holy for them to come near so a special tent was needed.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But for us, God can live in our hearts because of Jesus’ life and death and resurrection.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body" idx="1"/>
          </p:nvPr>
        </p:nvSpPr>
        <p:spPr>
          <a:xfrm>
            <a:off x="311700" y="730700"/>
            <a:ext cx="4315500" cy="4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Who purified sinful man to bring us to God?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When they were thirsty in the desert, what did the Israelites do to God?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The decorations of were so royal to be fit for a ____.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The items and interior of this were covered in ____.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A thick _______ separated the presence of God from the priests to protect them.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On what item did God’s presence appear to Israel?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Who was the one person allowed to be in God’s presence once a year?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What was the name of the inner chamber where the ark was kept?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What is the personal name of God that He revealed to us?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 sz="1400"/>
              <a:t>________ describes how God is so separate from humans in purity and status.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311700" y="158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- How did God meet the Israelites?</a:t>
            </a:r>
            <a:endParaRPr/>
          </a:p>
        </p:txBody>
      </p:sp>
      <p:grpSp>
        <p:nvGrpSpPr>
          <p:cNvPr id="333" name="Google Shape;333;p34"/>
          <p:cNvGrpSpPr/>
          <p:nvPr/>
        </p:nvGrpSpPr>
        <p:grpSpPr>
          <a:xfrm>
            <a:off x="4627200" y="883100"/>
            <a:ext cx="4315499" cy="3909525"/>
            <a:chOff x="4627200" y="883100"/>
            <a:chExt cx="4315499" cy="3909525"/>
          </a:xfrm>
        </p:grpSpPr>
        <p:pic>
          <p:nvPicPr>
            <p:cNvPr id="334" name="Google Shape;334;p34"/>
            <p:cNvPicPr preferRelativeResize="0"/>
            <p:nvPr/>
          </p:nvPicPr>
          <p:blipFill rotWithShape="1">
            <a:blip r:embed="rId3">
              <a:alphaModFix/>
            </a:blip>
            <a:srcRect r="16022" b="19633"/>
            <a:stretch/>
          </p:blipFill>
          <p:spPr>
            <a:xfrm>
              <a:off x="4627200" y="883100"/>
              <a:ext cx="4315499" cy="3158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4"/>
            <p:cNvPicPr preferRelativeResize="0"/>
            <p:nvPr/>
          </p:nvPicPr>
          <p:blipFill rotWithShape="1">
            <a:blip r:embed="rId3">
              <a:alphaModFix/>
            </a:blip>
            <a:srcRect l="1052" t="86487" r="46341" b="4475"/>
            <a:stretch/>
          </p:blipFill>
          <p:spPr>
            <a:xfrm>
              <a:off x="5281100" y="4136172"/>
              <a:ext cx="2703474" cy="35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4"/>
            <p:cNvPicPr preferRelativeResize="0"/>
            <p:nvPr/>
          </p:nvPicPr>
          <p:blipFill rotWithShape="1">
            <a:blip r:embed="rId3">
              <a:alphaModFix/>
            </a:blip>
            <a:srcRect l="54240" t="87362" r="2965" b="3601"/>
            <a:stretch/>
          </p:blipFill>
          <p:spPr>
            <a:xfrm>
              <a:off x="5556527" y="4437500"/>
              <a:ext cx="2199151" cy="35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34"/>
            <p:cNvSpPr txBox="1"/>
            <p:nvPr/>
          </p:nvSpPr>
          <p:spPr>
            <a:xfrm>
              <a:off x="6633750" y="10034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S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38" name="Google Shape;338;p34"/>
            <p:cNvSpPr txBox="1"/>
            <p:nvPr/>
          </p:nvSpPr>
          <p:spPr>
            <a:xfrm>
              <a:off x="6328950" y="13082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M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39" name="Google Shape;339;p34"/>
            <p:cNvSpPr txBox="1"/>
            <p:nvPr/>
          </p:nvSpPr>
          <p:spPr>
            <a:xfrm>
              <a:off x="6938550" y="22226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N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0" name="Google Shape;340;p34"/>
            <p:cNvSpPr txBox="1"/>
            <p:nvPr/>
          </p:nvSpPr>
          <p:spPr>
            <a:xfrm>
              <a:off x="7700550" y="25274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C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1" name="Google Shape;341;p34"/>
            <p:cNvSpPr txBox="1"/>
            <p:nvPr/>
          </p:nvSpPr>
          <p:spPr>
            <a:xfrm>
              <a:off x="6328950" y="25274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K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2" name="Google Shape;342;p34"/>
            <p:cNvSpPr txBox="1"/>
            <p:nvPr/>
          </p:nvSpPr>
          <p:spPr>
            <a:xfrm>
              <a:off x="6938550" y="28322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R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3" name="Google Shape;343;p34"/>
            <p:cNvSpPr txBox="1"/>
            <p:nvPr/>
          </p:nvSpPr>
          <p:spPr>
            <a:xfrm>
              <a:off x="6024150" y="31370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H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4" name="Google Shape;344;p34"/>
            <p:cNvSpPr txBox="1"/>
            <p:nvPr/>
          </p:nvSpPr>
          <p:spPr>
            <a:xfrm>
              <a:off x="6024150" y="34418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Y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45" name="Google Shape;345;p34"/>
            <p:cNvSpPr txBox="1"/>
            <p:nvPr/>
          </p:nvSpPr>
          <p:spPr>
            <a:xfrm>
              <a:off x="6024150" y="3746650"/>
              <a:ext cx="2103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Playfair Display"/>
                  <a:ea typeface="Playfair Display"/>
                  <a:cs typeface="Playfair Display"/>
                  <a:sym typeface="Playfair Display"/>
                </a:rPr>
                <a:t>H</a:t>
              </a:r>
              <a:endParaRPr sz="13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346" name="Google Shape;346;p34"/>
          <p:cNvSpPr txBox="1"/>
          <p:nvPr/>
        </p:nvSpPr>
        <p:spPr>
          <a:xfrm>
            <a:off x="6176550" y="2222650"/>
            <a:ext cx="210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U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7395750" y="3137050"/>
            <a:ext cx="210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6024150" y="2832250"/>
            <a:ext cx="210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H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6481350" y="1308250"/>
            <a:ext cx="210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P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</a:t>
            </a:r>
            <a:r>
              <a:rPr lang="en" i="1"/>
              <a:t>way </a:t>
            </a:r>
            <a:r>
              <a:rPr lang="en"/>
              <a:t>to Holy God is GOD’S WAY</a:t>
            </a:r>
            <a:endParaRPr/>
          </a:p>
        </p:txBody>
      </p:sp>
      <p:sp>
        <p:nvSpPr>
          <p:cNvPr id="355" name="Google Shape;355;p35"/>
          <p:cNvSpPr txBox="1"/>
          <p:nvPr/>
        </p:nvSpPr>
        <p:spPr>
          <a:xfrm>
            <a:off x="3994100" y="1125150"/>
            <a:ext cx="49944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>
                <a:latin typeface="Playfair Display"/>
                <a:ea typeface="Playfair Display"/>
                <a:cs typeface="Playfair Display"/>
                <a:sym typeface="Playfair Display"/>
              </a:rPr>
              <a:t>Through Jesus:</a:t>
            </a:r>
            <a:endParaRPr sz="2500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LOVE you can’t lose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PEACE that death cannot steal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MEANING that will satisfy forever</a:t>
            </a:r>
            <a:endParaRPr sz="2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JOY at always being with the one you love</a:t>
            </a:r>
            <a:endParaRPr sz="2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BEAUTY that you’ll never get bored of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...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KINDNESS JUSTICE | MEANING | FULL LIFE | </a:t>
            </a:r>
            <a:b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2500">
                <a:latin typeface="Playfair Display"/>
                <a:ea typeface="Playfair Display"/>
                <a:cs typeface="Playfair Display"/>
                <a:sym typeface="Playfair Display"/>
              </a:rPr>
              <a:t>PEACE with GOD</a:t>
            </a:r>
            <a:endParaRPr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185800" y="1125150"/>
            <a:ext cx="42144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i="1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Everything else:</a:t>
            </a:r>
            <a:endParaRPr sz="2500" i="1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LOVE if you perform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PEACE...for now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MEANING until you find someone better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JOY until you check IG</a:t>
            </a:r>
            <a:endParaRPr sz="2500">
              <a:solidFill>
                <a:srgbClr val="99999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76" y="309075"/>
            <a:ext cx="7697052" cy="43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for Week 2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>
            <a:spLocks noGrp="1"/>
          </p:cNvSpPr>
          <p:nvPr>
            <p:ph type="title"/>
          </p:nvPr>
        </p:nvSpPr>
        <p:spPr>
          <a:xfrm>
            <a:off x="311700" y="11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STORY so far...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body" idx="4294967295"/>
          </p:nvPr>
        </p:nvSpPr>
        <p:spPr>
          <a:xfrm>
            <a:off x="311700" y="874850"/>
            <a:ext cx="4791900" cy="24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 rescued his people from slavery and asks them to live like they have been set free.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3" name="Google Shape;373;p38"/>
          <p:cNvSpPr txBox="1"/>
          <p:nvPr/>
        </p:nvSpPr>
        <p:spPr>
          <a:xfrm>
            <a:off x="4572000" y="2936400"/>
            <a:ext cx="40560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...but Israel keeps falling back into idolatry and complaining against God despite seeing all the miracles and his power to save them and crush the Egyptians</a:t>
            </a:r>
            <a:endParaRPr/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75" y="1562150"/>
            <a:ext cx="2927600" cy="334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075" y="996875"/>
            <a:ext cx="2586033" cy="19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9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9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Google Shape;384;p39"/>
          <p:cNvSpPr txBox="1">
            <a:spLocks noGrp="1"/>
          </p:cNvSpPr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385" name="Google Shape;3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389" name="Google Shape;3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39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400" name="Google Shape;4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150" y="1338213"/>
            <a:ext cx="1894775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0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Sinful 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2" name="Google Shape;402;p40"/>
          <p:cNvSpPr txBox="1"/>
          <p:nvPr/>
        </p:nvSpPr>
        <p:spPr>
          <a:xfrm>
            <a:off x="12700" y="1658100"/>
            <a:ext cx="31344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we could remove our sin…</a:t>
            </a:r>
            <a:endParaRPr sz="2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Playfair Display"/>
                <a:ea typeface="Playfair Display"/>
                <a:cs typeface="Playfair Display"/>
                <a:sym typeface="Playfair Display"/>
              </a:rPr>
              <a:t>We could approach God!</a:t>
            </a:r>
            <a:endParaRPr sz="28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4283617" y="30538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Purified humans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4" name="Google Shape;404;p40"/>
          <p:cNvSpPr txBox="1">
            <a:spLocks noGrp="1"/>
          </p:cNvSpPr>
          <p:nvPr>
            <p:ph type="title"/>
          </p:nvPr>
        </p:nvSpPr>
        <p:spPr>
          <a:xfrm>
            <a:off x="6217525" y="1189100"/>
            <a:ext cx="27705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08300" y="2044450"/>
            <a:ext cx="3424500" cy="19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layfair Display"/>
                <a:ea typeface="Playfair Display"/>
                <a:cs typeface="Playfair Display"/>
                <a:sym typeface="Playfair Display"/>
              </a:rPr>
              <a:t>LOVE | BEAUTY | JOY | KINDNESS | JUSTICE | MEANING | FULL LIFE ...</a:t>
            </a:r>
            <a:endParaRPr sz="2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6" name="Google Shape;406;p40"/>
          <p:cNvSpPr/>
          <p:nvPr/>
        </p:nvSpPr>
        <p:spPr>
          <a:xfrm>
            <a:off x="2996750" y="2242920"/>
            <a:ext cx="1882875" cy="1060125"/>
          </a:xfrm>
          <a:custGeom>
            <a:avLst/>
            <a:gdLst/>
            <a:ahLst/>
            <a:cxnLst/>
            <a:rect l="l" t="t" r="r" b="b"/>
            <a:pathLst>
              <a:path w="75315" h="42405" extrusionOk="0">
                <a:moveTo>
                  <a:pt x="0" y="42405"/>
                </a:moveTo>
                <a:cubicBezTo>
                  <a:pt x="17362" y="39246"/>
                  <a:pt x="24001" y="16255"/>
                  <a:pt x="38117" y="5666"/>
                </a:cubicBezTo>
                <a:cubicBezTo>
                  <a:pt x="48127" y="-1843"/>
                  <a:pt x="62802" y="614"/>
                  <a:pt x="75315" y="614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407" name="Google Shape;407;p40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408" name="Google Shape;408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40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40"/>
          <p:cNvSpPr/>
          <p:nvPr/>
        </p:nvSpPr>
        <p:spPr>
          <a:xfrm>
            <a:off x="5256662" y="2163214"/>
            <a:ext cx="341752" cy="423029"/>
          </a:xfrm>
          <a:custGeom>
            <a:avLst/>
            <a:gdLst/>
            <a:ahLst/>
            <a:cxnLst/>
            <a:rect l="l" t="t" r="r" b="b"/>
            <a:pathLst>
              <a:path w="39327" h="48680" extrusionOk="0">
                <a:moveTo>
                  <a:pt x="16074" y="0"/>
                </a:moveTo>
                <a:lnTo>
                  <a:pt x="16074" y="16992"/>
                </a:lnTo>
                <a:lnTo>
                  <a:pt x="0" y="16992"/>
                </a:lnTo>
                <a:lnTo>
                  <a:pt x="0" y="22503"/>
                </a:lnTo>
                <a:lnTo>
                  <a:pt x="16992" y="22503"/>
                </a:lnTo>
                <a:lnTo>
                  <a:pt x="16992" y="48680"/>
                </a:lnTo>
                <a:lnTo>
                  <a:pt x="23421" y="48680"/>
                </a:lnTo>
                <a:lnTo>
                  <a:pt x="23421" y="22503"/>
                </a:lnTo>
                <a:lnTo>
                  <a:pt x="37658" y="22503"/>
                </a:lnTo>
                <a:lnTo>
                  <a:pt x="39327" y="16275"/>
                </a:lnTo>
                <a:lnTo>
                  <a:pt x="23421" y="16275"/>
                </a:lnTo>
                <a:lnTo>
                  <a:pt x="23421" y="46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>
            <a:spLocks noGrp="1"/>
          </p:cNvSpPr>
          <p:nvPr>
            <p:ph type="title"/>
          </p:nvPr>
        </p:nvSpPr>
        <p:spPr>
          <a:xfrm>
            <a:off x="311700" y="168350"/>
            <a:ext cx="46941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 told Moses to build the “Tabernacle” </a:t>
            </a:r>
            <a:endParaRPr/>
          </a:p>
        </p:txBody>
      </p:sp>
      <p:pic>
        <p:nvPicPr>
          <p:cNvPr id="417" name="Google Shape;4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525" y="249575"/>
            <a:ext cx="3392775" cy="27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50" y="1396675"/>
            <a:ext cx="4576349" cy="26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1"/>
          <p:cNvSpPr/>
          <p:nvPr/>
        </p:nvSpPr>
        <p:spPr>
          <a:xfrm>
            <a:off x="5453675" y="3471875"/>
            <a:ext cx="3295200" cy="1137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1"/>
          <p:cNvSpPr/>
          <p:nvPr/>
        </p:nvSpPr>
        <p:spPr>
          <a:xfrm>
            <a:off x="5844025" y="3720050"/>
            <a:ext cx="1481100" cy="641100"/>
          </a:xfrm>
          <a:prstGeom prst="rect">
            <a:avLst/>
          </a:prstGeom>
          <a:solidFill>
            <a:srgbClr val="ED9BC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1"/>
          <p:cNvSpPr/>
          <p:nvPr/>
        </p:nvSpPr>
        <p:spPr>
          <a:xfrm>
            <a:off x="5844024" y="3720050"/>
            <a:ext cx="734700" cy="641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YHWH</a:t>
            </a:r>
            <a:br>
              <a:rPr lang="en"/>
            </a:br>
            <a:r>
              <a:rPr lang="en"/>
              <a:t>+ High</a:t>
            </a:r>
            <a:br>
              <a:rPr lang="en"/>
            </a:br>
            <a:r>
              <a:rPr lang="en"/>
              <a:t>Priest</a:t>
            </a:r>
            <a:endParaRPr/>
          </a:p>
        </p:txBody>
      </p:sp>
      <p:sp>
        <p:nvSpPr>
          <p:cNvPr id="422" name="Google Shape;422;p41"/>
          <p:cNvSpPr/>
          <p:nvPr/>
        </p:nvSpPr>
        <p:spPr>
          <a:xfrm>
            <a:off x="8702825" y="3743575"/>
            <a:ext cx="129600" cy="64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1"/>
          <p:cNvSpPr txBox="1"/>
          <p:nvPr/>
        </p:nvSpPr>
        <p:spPr>
          <a:xfrm>
            <a:off x="6590425" y="3867800"/>
            <a:ext cx="734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Priests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7445175" y="3743575"/>
            <a:ext cx="1137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Clean</a:t>
            </a:r>
            <a:b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Israelites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5376050" y="3045050"/>
            <a:ext cx="3585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Unclean + non-Israelites waited outside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119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STORY so far...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4294967295"/>
          </p:nvPr>
        </p:nvSpPr>
        <p:spPr>
          <a:xfrm>
            <a:off x="311700" y="874850"/>
            <a:ext cx="3837000" cy="24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 rescued his people and asks them to live like they have been set free.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4572000" y="2936400"/>
            <a:ext cx="40560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...but Israel keeps falling back into idolatry and complaining against God despite seeing all the miracles and his power to save them and crush the Egyptians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75" y="1562150"/>
            <a:ext cx="2927600" cy="334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075" y="996875"/>
            <a:ext cx="2586033" cy="19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before Moses could build the tabernacle, he caught the Israelites doing a terrible and evil thing...</a:t>
            </a:r>
            <a:endParaRPr/>
          </a:p>
        </p:txBody>
      </p:sp>
      <p:pic>
        <p:nvPicPr>
          <p:cNvPr id="431" name="Google Shape;4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775" y="1548050"/>
            <a:ext cx="2537975" cy="31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DF3862-888F-C788-4474-81301FDA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1" y="0"/>
            <a:ext cx="8120098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598933-9E33-FB07-C578-73190236D035}"/>
              </a:ext>
            </a:extLst>
          </p:cNvPr>
          <p:cNvSpPr txBox="1"/>
          <p:nvPr/>
        </p:nvSpPr>
        <p:spPr>
          <a:xfrm>
            <a:off x="3586037" y="1637968"/>
            <a:ext cx="1924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Moses has disappeared, so who will lead us?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8B685-9264-03AE-FE50-04E55762F285}"/>
              </a:ext>
            </a:extLst>
          </p:cNvPr>
          <p:cNvSpPr txBox="1"/>
          <p:nvPr/>
        </p:nvSpPr>
        <p:spPr>
          <a:xfrm>
            <a:off x="5987330" y="1176303"/>
            <a:ext cx="1924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Collect all your jewellery and give them to me</a:t>
            </a:r>
          </a:p>
        </p:txBody>
      </p:sp>
    </p:spTree>
    <p:extLst>
      <p:ext uri="{BB962C8B-B14F-4D97-AF65-F5344CB8AC3E}">
        <p14:creationId xmlns:p14="http://schemas.microsoft.com/office/powerpoint/2010/main" val="69475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E4A4D7-027D-9E19-9BA8-816BE7D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125730"/>
            <a:ext cx="8540496" cy="4892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18BCB6-4C79-2E78-23F9-004999F2412E}"/>
              </a:ext>
            </a:extLst>
          </p:cNvPr>
          <p:cNvSpPr txBox="1"/>
          <p:nvPr/>
        </p:nvSpPr>
        <p:spPr>
          <a:xfrm>
            <a:off x="1319917" y="580445"/>
            <a:ext cx="2146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The golden calf is your god who rescued you from Egypt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6BCCE-2073-965C-BCEE-B6CA14E93782}"/>
              </a:ext>
            </a:extLst>
          </p:cNvPr>
          <p:cNvSpPr txBox="1"/>
          <p:nvPr/>
        </p:nvSpPr>
        <p:spPr>
          <a:xfrm>
            <a:off x="4985468" y="326003"/>
            <a:ext cx="3768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Tomorrow let’s worship the calf. </a:t>
            </a:r>
            <a:br>
              <a:rPr lang="en-SG" sz="1800" dirty="0"/>
            </a:br>
            <a:r>
              <a:rPr lang="en-SG" sz="1800" dirty="0"/>
              <a:t>I’ll throw the biggest party this desert has ever seen.</a:t>
            </a:r>
          </a:p>
        </p:txBody>
      </p:sp>
    </p:spTree>
    <p:extLst>
      <p:ext uri="{BB962C8B-B14F-4D97-AF65-F5344CB8AC3E}">
        <p14:creationId xmlns:p14="http://schemas.microsoft.com/office/powerpoint/2010/main" val="419870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B0FB-E5C0-7148-78BD-B96ED948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945DC3-0674-8B59-C053-3CC5FBE5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65" y="-7951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49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ws looking at the camera">
            <a:extLst>
              <a:ext uri="{FF2B5EF4-FFF2-40B4-BE49-F238E27FC236}">
                <a16:creationId xmlns:a16="http://schemas.microsoft.com/office/drawing/2014/main" id="{9F271838-AE62-ABBF-90EC-84D3F664B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3854" y="0"/>
            <a:ext cx="9167854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099F3-964D-6BDD-2AD1-E1622E28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You become like what you worship</a:t>
            </a:r>
            <a:br>
              <a:rPr lang="en-SG" dirty="0"/>
            </a:br>
            <a:r>
              <a:rPr lang="en-SG" dirty="0"/>
              <a:t>A calf’s life: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233A0A-FF9A-C796-34D0-3FD78F9D0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256189"/>
              </p:ext>
            </p:extLst>
          </p:nvPr>
        </p:nvGraphicFramePr>
        <p:xfrm>
          <a:off x="1512073" y="1017725"/>
          <a:ext cx="5962153" cy="4094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5642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2F405-9D88-F581-C9F0-C784473F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1" y="0"/>
            <a:ext cx="82164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4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3CBE-7714-965D-511C-81D28464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50" y="1009816"/>
            <a:ext cx="8455500" cy="2540834"/>
          </a:xfrm>
        </p:spPr>
        <p:txBody>
          <a:bodyPr/>
          <a:lstStyle/>
          <a:p>
            <a:r>
              <a:rPr lang="en-SG" dirty="0"/>
              <a:t>Mediator:</a:t>
            </a:r>
            <a:br>
              <a:rPr lang="en-SG" dirty="0"/>
            </a:br>
            <a:r>
              <a:rPr lang="en-US" b="0" i="0" dirty="0">
                <a:solidFill>
                  <a:srgbClr val="001320"/>
                </a:solidFill>
                <a:effectLst/>
                <a:latin typeface="Roboto" panose="02000000000000000000" pitchFamily="2" charset="0"/>
              </a:rPr>
              <a:t>a go-between to restore peace between God and humans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3153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6675-6819-106E-EEE6-603B2B9D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239CF-E739-A9CC-DF43-442874D1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80" y="0"/>
            <a:ext cx="81490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29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D939B-6483-4B88-EB55-CCA5AEA2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25" y="0"/>
            <a:ext cx="82593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97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6F832A-1CDF-B812-61D6-FA707140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Why share Jesus?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AA1B1E-25ED-979E-9744-347A7A335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AD6EA-8B40-91C0-C129-3222CC61972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SG" sz="2000" dirty="0"/>
              <a:t>Are your friends worshipping an imaginary “god”?</a:t>
            </a:r>
          </a:p>
          <a:p>
            <a:pPr lvl="1"/>
            <a:r>
              <a:rPr lang="en-SG" sz="1600" dirty="0"/>
              <a:t>Approval, grades, comfort, love</a:t>
            </a:r>
          </a:p>
          <a:p>
            <a:pPr lvl="1"/>
            <a:r>
              <a:rPr lang="en-SG" sz="1600" dirty="0"/>
              <a:t>Family idols, man-made religion</a:t>
            </a:r>
            <a:br>
              <a:rPr lang="en-SG" sz="1600" dirty="0"/>
            </a:br>
            <a:endParaRPr lang="en-SG" sz="1600" dirty="0"/>
          </a:p>
          <a:p>
            <a:r>
              <a:rPr lang="en-SG" sz="2000" dirty="0"/>
              <a:t>Will their sins be punished in due time?</a:t>
            </a:r>
            <a:br>
              <a:rPr lang="en-SG" sz="2000" dirty="0"/>
            </a:br>
            <a:endParaRPr lang="en-SG" sz="2000" dirty="0"/>
          </a:p>
          <a:p>
            <a:r>
              <a:rPr lang="en-SG" sz="2000" dirty="0"/>
              <a:t>Who is our mediator?</a:t>
            </a:r>
          </a:p>
        </p:txBody>
      </p:sp>
    </p:spTree>
    <p:extLst>
      <p:ext uri="{BB962C8B-B14F-4D97-AF65-F5344CB8AC3E}">
        <p14:creationId xmlns:p14="http://schemas.microsoft.com/office/powerpoint/2010/main" val="98366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for Today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Old Testament, God lived with his people, but he was too holy for them to come near so a special tent was needed.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But for us, God can live in our hearts because of Jesus’ life and death and resurrection.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God’s Holiness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have you heard the word “Holy” before?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do you think it means?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https://www.youtube.com/watch?v=l9vn5UvsHvM&amp;ab_channel=BibleProject</a:t>
            </a:r>
            <a:r>
              <a:rPr lang="en"/>
              <a:t> 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Holiness?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2732675" y="-745450"/>
            <a:ext cx="8004600" cy="6268800"/>
          </a:xfrm>
          <a:prstGeom prst="ellipse">
            <a:avLst/>
          </a:prstGeom>
          <a:solidFill>
            <a:srgbClr val="E561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4348075" y="70875"/>
            <a:ext cx="5618700" cy="4728000"/>
          </a:xfrm>
          <a:prstGeom prst="ellipse">
            <a:avLst/>
          </a:prstGeom>
          <a:solidFill>
            <a:srgbClr val="F3CCE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066775" y="854800"/>
            <a:ext cx="3252000" cy="325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6217525" y="1981300"/>
            <a:ext cx="27705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YHWH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421375" y="296750"/>
            <a:ext cx="5618700" cy="13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Yahweh </a:t>
            </a:r>
            <a:br>
              <a:rPr lang="en"/>
            </a:br>
            <a:r>
              <a:rPr lang="en"/>
              <a:t>is Holy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" y="2295625"/>
            <a:ext cx="1894775" cy="189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8"/>
          <p:cNvGrpSpPr/>
          <p:nvPr/>
        </p:nvGrpSpPr>
        <p:grpSpPr>
          <a:xfrm>
            <a:off x="2732675" y="2996000"/>
            <a:ext cx="1894775" cy="1894775"/>
            <a:chOff x="4721875" y="3064875"/>
            <a:chExt cx="1894775" cy="1894775"/>
          </a:xfrm>
        </p:grpSpPr>
        <p:pic>
          <p:nvPicPr>
            <p:cNvPr id="105" name="Google Shape;10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721875" y="306487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8"/>
            <p:cNvSpPr/>
            <p:nvPr/>
          </p:nvSpPr>
          <p:spPr>
            <a:xfrm rot="5400000">
              <a:off x="6066772" y="3706553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 rot="5400000">
              <a:off x="6066772" y="3955747"/>
              <a:ext cx="317100" cy="317100"/>
            </a:xfrm>
            <a:prstGeom prst="mathMultiply">
              <a:avLst>
                <a:gd name="adj1" fmla="val 2352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8"/>
          <p:cNvGrpSpPr/>
          <p:nvPr/>
        </p:nvGrpSpPr>
        <p:grpSpPr>
          <a:xfrm>
            <a:off x="4145288" y="1337600"/>
            <a:ext cx="1894775" cy="2010850"/>
            <a:chOff x="4172000" y="893250"/>
            <a:chExt cx="1894775" cy="2010850"/>
          </a:xfrm>
        </p:grpSpPr>
        <p:pic>
          <p:nvPicPr>
            <p:cNvPr id="109" name="Google Shape;10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2000" y="1009325"/>
              <a:ext cx="1894775" cy="189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8"/>
            <p:cNvSpPr txBox="1"/>
            <p:nvPr/>
          </p:nvSpPr>
          <p:spPr>
            <a:xfrm>
              <a:off x="4506866" y="893250"/>
              <a:ext cx="1189668" cy="4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highlight>
                    <a:srgbClr val="FFFFFF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Moses</a:t>
              </a:r>
              <a:endParaRPr dirty="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111" name="Google Shape;111;p18"/>
          <p:cNvSpPr txBox="1"/>
          <p:nvPr/>
        </p:nvSpPr>
        <p:spPr>
          <a:xfrm>
            <a:off x="2879954" y="4190400"/>
            <a:ext cx="1600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Everyone else</a:t>
            </a:r>
            <a:endParaRPr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>
            <a:off x="2778625" y="996200"/>
            <a:ext cx="39906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44250" y="218900"/>
            <a:ext cx="8455500" cy="4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</a:rPr>
              <a:t>God is Holy and all evil gets burnt up near him</a:t>
            </a:r>
            <a:endParaRPr>
              <a:highlight>
                <a:schemeClr val="accent3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5"/>
                </a:highlight>
              </a:rPr>
              <a:t>But he wants to live with his people</a:t>
            </a:r>
            <a:endParaRPr>
              <a:highlight>
                <a:schemeClr val="accent5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How would you solve this problem?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 rot="5400000">
            <a:off x="3455525" y="-3455550"/>
            <a:ext cx="2239500" cy="91506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 rot="-5400000">
            <a:off x="3435750" y="-568050"/>
            <a:ext cx="2272500" cy="9150600"/>
          </a:xfrm>
          <a:prstGeom prst="flowChartDelay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125350" y="3534775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SINFUL MAN</a:t>
            </a:r>
            <a:endParaRPr sz="36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1125350" y="613425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HOLY GOD</a:t>
            </a:r>
            <a:endParaRPr sz="36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0" y="3313300"/>
            <a:ext cx="1318749" cy="13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679" y="3381354"/>
            <a:ext cx="1318750" cy="13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750" y="3464425"/>
            <a:ext cx="1235725" cy="12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5450" y="3150525"/>
            <a:ext cx="1540100" cy="15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 rot="-5400000">
            <a:off x="3435750" y="-568050"/>
            <a:ext cx="2272500" cy="9150600"/>
          </a:xfrm>
          <a:prstGeom prst="flowChartDelay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2927350" y="1361925"/>
            <a:ext cx="3000600" cy="2538900"/>
          </a:xfrm>
          <a:prstGeom prst="ellipse">
            <a:avLst/>
          </a:prstGeom>
          <a:solidFill>
            <a:srgbClr val="F3F3F3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/>
          <p:nvPr/>
        </p:nvSpPr>
        <p:spPr>
          <a:xfrm rot="5400000">
            <a:off x="3455525" y="-3455550"/>
            <a:ext cx="2239500" cy="91506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1125350" y="3839575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SINFUL MAN</a:t>
            </a:r>
            <a:endParaRPr sz="36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1125350" y="613425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HOLY GOD</a:t>
            </a:r>
            <a:endParaRPr sz="36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0" y="3618100"/>
            <a:ext cx="1318749" cy="13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679" y="3686154"/>
            <a:ext cx="1318750" cy="13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750" y="3769225"/>
            <a:ext cx="1235725" cy="12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5450" y="3455325"/>
            <a:ext cx="1540100" cy="15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3455600" y="1502625"/>
            <a:ext cx="1952700" cy="1952700"/>
          </a:xfrm>
          <a:prstGeom prst="ellipse">
            <a:avLst/>
          </a:prstGeom>
          <a:solidFill>
            <a:schemeClr val="accent5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2575" y="1762200"/>
            <a:ext cx="1318749" cy="13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5859750" y="2173350"/>
            <a:ext cx="28818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layfair Display"/>
                <a:ea typeface="Playfair Display"/>
                <a:cs typeface="Playfair Display"/>
                <a:sym typeface="Playfair Display"/>
              </a:rPr>
              <a:t>Special tent of meeting - Exodus 25</a:t>
            </a:r>
            <a:endParaRPr sz="18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496725" y="3281625"/>
            <a:ext cx="28818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layfair Display"/>
                <a:ea typeface="Playfair Display"/>
                <a:cs typeface="Playfair Display"/>
                <a:sym typeface="Playfair Display"/>
              </a:rPr>
              <a:t>Purification zone</a:t>
            </a:r>
            <a:endParaRPr sz="18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1198</Words>
  <Application>Microsoft Office PowerPoint</Application>
  <PresentationFormat>On-screen Show (16:9)</PresentationFormat>
  <Paragraphs>176</Paragraphs>
  <Slides>39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Roboto</vt:lpstr>
      <vt:lpstr>Montserrat</vt:lpstr>
      <vt:lpstr>Arial</vt:lpstr>
      <vt:lpstr>Oswald</vt:lpstr>
      <vt:lpstr>Roboto Condensed</vt:lpstr>
      <vt:lpstr>Playfair Display</vt:lpstr>
      <vt:lpstr>Pop</vt:lpstr>
      <vt:lpstr>Journey to the Promised Land 1</vt:lpstr>
      <vt:lpstr>The STORY so far...can you name each event?</vt:lpstr>
      <vt:lpstr>The STORY so far...</vt:lpstr>
      <vt:lpstr>Main Lesson for Today</vt:lpstr>
      <vt:lpstr>God’s Holiness</vt:lpstr>
      <vt:lpstr>YHWH</vt:lpstr>
      <vt:lpstr>God is Holy and all evil gets burnt up near him But he wants to live with his people How would you solve this problem?</vt:lpstr>
      <vt:lpstr>PowerPoint Presentation</vt:lpstr>
      <vt:lpstr>PowerPoint Presentation</vt:lpstr>
      <vt:lpstr>“Tabernacle” Holy Place</vt:lpstr>
      <vt:lpstr>“Tabernacle” Holy Place</vt:lpstr>
      <vt:lpstr>“Tabernacle” God’s Throne</vt:lpstr>
      <vt:lpstr>YHWH</vt:lpstr>
      <vt:lpstr>Yahweh  is Holy</vt:lpstr>
      <vt:lpstr>Yahweh  is Holy</vt:lpstr>
      <vt:lpstr>Yahweh  is Holy</vt:lpstr>
      <vt:lpstr>Yahweh  is Holy</vt:lpstr>
      <vt:lpstr>Yahweh  is Holy</vt:lpstr>
      <vt:lpstr>The only way to Holy God is GOD’S WAY</vt:lpstr>
      <vt:lpstr>The only way to Holy God is GOD’S WAY</vt:lpstr>
      <vt:lpstr>Main Lesson for Today</vt:lpstr>
      <vt:lpstr>Breakout - How did God meet the Israelites?</vt:lpstr>
      <vt:lpstr>The only way to Holy God is GOD’S WAY</vt:lpstr>
      <vt:lpstr>PowerPoint Presentation</vt:lpstr>
      <vt:lpstr>Recap for Week 2</vt:lpstr>
      <vt:lpstr>The STORY so far...</vt:lpstr>
      <vt:lpstr>YHWH</vt:lpstr>
      <vt:lpstr>Yahweh  is Holy</vt:lpstr>
      <vt:lpstr>God told Moses to build the “Tabernacle” </vt:lpstr>
      <vt:lpstr>But before Moses could build the tabernacle, he caught the Israelites doing a terrible and evil thing...</vt:lpstr>
      <vt:lpstr>PowerPoint Presentation</vt:lpstr>
      <vt:lpstr>PowerPoint Presentation</vt:lpstr>
      <vt:lpstr>PowerPoint Presentation</vt:lpstr>
      <vt:lpstr>You become like what you worship A calf’s life:</vt:lpstr>
      <vt:lpstr>PowerPoint Presentation</vt:lpstr>
      <vt:lpstr>Mediator: a go-between to restore peace between God and humans</vt:lpstr>
      <vt:lpstr>PowerPoint Presentation</vt:lpstr>
      <vt:lpstr>PowerPoint Presentation</vt:lpstr>
      <vt:lpstr>Why share Jesus?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to the Promised Land 1</dc:title>
  <cp:lastModifiedBy>Matthew Choo</cp:lastModifiedBy>
  <cp:revision>13</cp:revision>
  <cp:lastPrinted>2023-04-29T02:53:35Z</cp:lastPrinted>
  <dcterms:modified xsi:type="dcterms:W3CDTF">2023-04-29T03:22:50Z</dcterms:modified>
</cp:coreProperties>
</file>